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3"/>
  </p:notesMasterIdLst>
  <p:sldIdLst>
    <p:sldId id="269" r:id="rId2"/>
    <p:sldId id="258" r:id="rId3"/>
    <p:sldId id="270" r:id="rId4"/>
    <p:sldId id="259" r:id="rId5"/>
    <p:sldId id="261" r:id="rId6"/>
    <p:sldId id="271" r:id="rId7"/>
    <p:sldId id="262" r:id="rId8"/>
    <p:sldId id="263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FF66"/>
    <a:srgbClr val="FFCC00"/>
    <a:srgbClr val="000066"/>
    <a:srgbClr val="009900"/>
    <a:srgbClr val="00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90" y="-2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873A7AE-E706-4A1F-9901-00DB928450CF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1DF635B-CB3B-48F1-84FE-0DD7D78C76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01498-33E3-45DA-A69D-DD40C703D2DF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8C73D-19F6-48C3-95A1-F17A7EF91FB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3D643-503F-4AB2-95E1-E78A19F52296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2F36D-94CC-4EC9-B6A9-23132D4E31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2AE0-79EC-4525-A19D-47681F4E6388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1D788-7C51-438B-A8F7-E900D69F8B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47B81-B165-4ABF-9CBE-0AF0F95ED7A4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5F2EE-D321-4244-ADEE-1E5B2948E2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0F13A5-1420-4D02-A1CC-90E159303807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BE0E3-65F0-48EA-921A-558FCC146A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0DC76-F163-452A-8231-F92155F788D6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0C8A3-8771-4C5F-AE80-41942D6D69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951CE-FBBD-420B-A7FA-1B6BB1AF9DA2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3BD7D-6672-4C9C-92B6-35FD641CDB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5AFD5-FDCF-4E3D-A62B-A5DB425D7E52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4E156-E704-426B-8791-6E307B701B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96EBC-8762-462A-812E-160648185218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94FDC-9FB8-43C9-AC94-E5158A932E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D66E4-4D1A-4AA2-9FF9-B2CA667F06EC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16F02-6134-4FAC-A070-9D0044C638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CDE9C-020A-4472-815B-F3010E787222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748F2-2D63-42B4-9F5B-BDA16FEB94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CAAEA0-8D83-4847-83F1-71964E7E87D1}" type="datetimeFigureOut">
              <a:rPr lang="ru-RU"/>
              <a:pPr>
                <a:defRPr/>
              </a:pPr>
              <a:t>21.09.2012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A1D88A-3F6F-41DF-A1D4-007E1E5DEF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1" r:id="rId2"/>
    <p:sldLayoutId id="2147483733" r:id="rId3"/>
    <p:sldLayoutId id="2147483730" r:id="rId4"/>
    <p:sldLayoutId id="2147483729" r:id="rId5"/>
    <p:sldLayoutId id="2147483728" r:id="rId6"/>
    <p:sldLayoutId id="2147483727" r:id="rId7"/>
    <p:sldLayoutId id="2147483726" r:id="rId8"/>
    <p:sldLayoutId id="2147483734" r:id="rId9"/>
    <p:sldLayoutId id="2147483725" r:id="rId10"/>
    <p:sldLayoutId id="2147483724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DEAE00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DEAE00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B77BB4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260648"/>
            <a:ext cx="7851648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6000" dirty="0" smtClean="0">
                <a:solidFill>
                  <a:srgbClr val="FFFF66"/>
                </a:solidFill>
              </a:rPr>
              <a:t>Аппликация</a:t>
            </a:r>
            <a:endParaRPr lang="ru-RU" sz="6000" dirty="0">
              <a:solidFill>
                <a:srgbClr val="FFFF66"/>
              </a:solidFill>
            </a:endParaRPr>
          </a:p>
        </p:txBody>
      </p:sp>
      <p:sp>
        <p:nvSpPr>
          <p:cNvPr id="14338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0113" y="5043488"/>
            <a:ext cx="7854950" cy="976312"/>
          </a:xfrm>
        </p:spPr>
        <p:txBody>
          <a:bodyPr/>
          <a:lstStyle/>
          <a:p>
            <a:pPr marR="0"/>
            <a:r>
              <a:rPr lang="ru-RU" smtClean="0">
                <a:solidFill>
                  <a:srgbClr val="002060"/>
                </a:solidFill>
              </a:rPr>
              <a:t>Изобразительное искусство, 2-й класс.</a:t>
            </a:r>
          </a:p>
          <a:p>
            <a:pPr marR="0"/>
            <a:r>
              <a:rPr lang="ru-RU" smtClean="0">
                <a:solidFill>
                  <a:srgbClr val="002060"/>
                </a:solidFill>
              </a:rPr>
              <a:t>Урок 4</a:t>
            </a:r>
          </a:p>
        </p:txBody>
      </p:sp>
      <p:pic>
        <p:nvPicPr>
          <p:cNvPr id="14339" name="Picture 5" descr="sova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4191000"/>
            <a:ext cx="2130425" cy="240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6116638" y="6019800"/>
            <a:ext cx="251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© </a:t>
            </a:r>
            <a:r>
              <a:rPr lang="en-US">
                <a:solidFill>
                  <a:srgbClr val="002060"/>
                </a:solidFill>
                <a:latin typeface="Constantia" pitchFamily="18" charset="0"/>
              </a:rPr>
              <a:t>ООО </a:t>
            </a:r>
            <a:r>
              <a:rPr lang="ru-RU">
                <a:solidFill>
                  <a:srgbClr val="002060"/>
                </a:solidFill>
                <a:latin typeface="Constantia" pitchFamily="18" charset="0"/>
              </a:rPr>
              <a:t>«Баласс», 2012</a:t>
            </a:r>
          </a:p>
        </p:txBody>
      </p:sp>
      <p:pic>
        <p:nvPicPr>
          <p:cNvPr id="14341" name="Picture 2" descr="C:\Users\msi\Downloads\babochka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1413" y="1484313"/>
            <a:ext cx="4478337" cy="335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04664"/>
            <a:ext cx="77724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Актуализация знаний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15362" name="Текст 2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4033838" cy="4176713"/>
          </a:xfrm>
        </p:spPr>
        <p:txBody>
          <a:bodyPr/>
          <a:lstStyle/>
          <a:p>
            <a:r>
              <a:rPr lang="ru-RU" sz="3200" b="1" smtClean="0">
                <a:solidFill>
                  <a:srgbClr val="002060"/>
                </a:solidFill>
              </a:rPr>
              <a:t>– В какой технике выполнены работы?</a:t>
            </a:r>
          </a:p>
          <a:p>
            <a:r>
              <a:rPr lang="ru-RU" sz="3200" b="1" smtClean="0">
                <a:solidFill>
                  <a:srgbClr val="002060"/>
                </a:solidFill>
              </a:rPr>
              <a:t>– Какие цвета использовал художник?</a:t>
            </a:r>
          </a:p>
          <a:p>
            <a:endParaRPr lang="ru-RU" smtClean="0"/>
          </a:p>
        </p:txBody>
      </p:sp>
      <p:pic>
        <p:nvPicPr>
          <p:cNvPr id="15363" name="Picture 2" descr="C:\Users\msi\Downloads\27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9088" y="1766888"/>
            <a:ext cx="4691062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04664"/>
            <a:ext cx="7772400" cy="100811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Актуализация знаний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16386" name="Текст 2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4033838" cy="4176713"/>
          </a:xfrm>
        </p:spPr>
        <p:txBody>
          <a:bodyPr/>
          <a:lstStyle/>
          <a:p>
            <a:r>
              <a:rPr lang="ru-RU" sz="3200" b="1" smtClean="0">
                <a:solidFill>
                  <a:srgbClr val="002060"/>
                </a:solidFill>
              </a:rPr>
              <a:t>– В какой технике выполнены работы?</a:t>
            </a:r>
          </a:p>
          <a:p>
            <a:r>
              <a:rPr lang="ru-RU" sz="3200" b="1" smtClean="0">
                <a:solidFill>
                  <a:srgbClr val="002060"/>
                </a:solidFill>
              </a:rPr>
              <a:t>– Какие цвета использовал художник?</a:t>
            </a:r>
          </a:p>
          <a:p>
            <a:endParaRPr lang="ru-RU" smtClean="0"/>
          </a:p>
        </p:txBody>
      </p:sp>
      <p:pic>
        <p:nvPicPr>
          <p:cNvPr id="16387" name="Picture 3" descr="C:\Users\msi\Downloads\medium_1036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27488" y="1957388"/>
            <a:ext cx="4937125" cy="370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Актуализация знаний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916113"/>
            <a:ext cx="7772400" cy="2881312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Где и как </a:t>
            </a:r>
            <a:r>
              <a:rPr lang="ru-RU" sz="4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мы могли бы сегодня использовать аппликацию?</a:t>
            </a:r>
            <a:endParaRPr lang="ru-RU" sz="40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Учимся планировать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341438"/>
            <a:ext cx="7772400" cy="48958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1…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2…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3…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4…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5…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6…</a:t>
            </a:r>
          </a:p>
          <a:p>
            <a:pPr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000" b="1" dirty="0" smtClean="0">
                <a:solidFill>
                  <a:srgbClr val="002060"/>
                </a:solidFill>
              </a:rPr>
              <a:t>7…</a:t>
            </a:r>
            <a:endParaRPr lang="ru-RU" sz="4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Учимся планировать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0825" y="1125538"/>
            <a:ext cx="8893175" cy="55435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FFFF66"/>
                </a:solidFill>
              </a:rPr>
              <a:t>1. Приготовить заготовки для панно.</a:t>
            </a:r>
          </a:p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E2CAE1"/>
                </a:solidFill>
              </a:rPr>
              <a:t>2. Приготовить фон для панно.</a:t>
            </a:r>
          </a:p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FFFF00"/>
                </a:solidFill>
              </a:rPr>
              <a:t>3. Разложить заготовки цветов на общем фоне, подбирая их по цветам, обсудить.</a:t>
            </a:r>
          </a:p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4C6312"/>
                </a:solidFill>
              </a:rPr>
              <a:t>4. Приклеить цветы к фону.</a:t>
            </a:r>
          </a:p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C00000"/>
                </a:solidFill>
              </a:rPr>
              <a:t>5. Разложить бабочки на цветы, обсудить их расположение.</a:t>
            </a:r>
          </a:p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002060"/>
                </a:solidFill>
              </a:rPr>
              <a:t>6. Приклеить бабочек.</a:t>
            </a:r>
          </a:p>
          <a:p>
            <a:pPr>
              <a:lnSpc>
                <a:spcPct val="90000"/>
              </a:lnSpc>
            </a:pPr>
            <a:r>
              <a:rPr lang="ru-RU" sz="3700" smtClean="0">
                <a:solidFill>
                  <a:srgbClr val="444F56"/>
                </a:solidFill>
              </a:rPr>
              <a:t>7. Обсудить работу.</a:t>
            </a:r>
            <a:endParaRPr lang="ru-RU" sz="3700" b="1" smtClean="0">
              <a:solidFill>
                <a:srgbClr val="444F56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Панно «Цветочный луг»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20482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/>
          <a:lstStyle/>
          <a:p>
            <a:endParaRPr lang="ru-RU" smtClean="0"/>
          </a:p>
        </p:txBody>
      </p:sp>
      <p:pic>
        <p:nvPicPr>
          <p:cNvPr id="20483" name="Picture 2" descr="C:\Users\msi\Downloads\P41501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195388"/>
            <a:ext cx="752475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260648"/>
            <a:ext cx="7772400" cy="7920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z="4800" smtClean="0">
                <a:solidFill>
                  <a:srgbClr val="FFFF66"/>
                </a:solidFill>
              </a:rPr>
              <a:t>Итог урока</a:t>
            </a:r>
            <a:endParaRPr lang="ru-RU" sz="4800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509713"/>
          </a:xfrm>
        </p:spPr>
        <p:txBody>
          <a:bodyPr>
            <a:normAutofit fontScale="92500"/>
          </a:bodyPr>
          <a:lstStyle/>
          <a:p>
            <a:pPr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>
                <a:solidFill>
                  <a:srgbClr val="002060"/>
                </a:solidFill>
              </a:rPr>
              <a:t>Как мы сегодня использовали технику аппликации?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88640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Продуктивное задание 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2530" name="Текст 2"/>
          <p:cNvSpPr>
            <a:spLocks noGrp="1"/>
          </p:cNvSpPr>
          <p:nvPr>
            <p:ph type="body" idx="1"/>
          </p:nvPr>
        </p:nvSpPr>
        <p:spPr>
          <a:xfrm>
            <a:off x="530225" y="2705100"/>
            <a:ext cx="7772400" cy="1876425"/>
          </a:xfrm>
        </p:spPr>
        <p:txBody>
          <a:bodyPr/>
          <a:lstStyle/>
          <a:p>
            <a:pPr algn="ctr"/>
            <a:r>
              <a:rPr lang="ru-RU" sz="4000" b="1" smtClean="0">
                <a:solidFill>
                  <a:srgbClr val="002060"/>
                </a:solidFill>
              </a:rPr>
              <a:t>Придумайте необычное название для своего панно.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48680"/>
            <a:ext cx="7772400" cy="72008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Рефлексия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392612"/>
          </a:xfrm>
        </p:spPr>
        <p:txBody>
          <a:bodyPr>
            <a:normAutofit/>
          </a:bodyPr>
          <a:lstStyle/>
          <a:p>
            <a:pPr algn="ctr"/>
            <a:r>
              <a:rPr lang="ru-RU" sz="4000" b="1" smtClean="0">
                <a:solidFill>
                  <a:srgbClr val="FFCC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Оцените свою работу на уроке:</a:t>
            </a:r>
          </a:p>
          <a:p>
            <a:r>
              <a:rPr lang="ru-RU" sz="40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Я молодец!</a:t>
            </a:r>
          </a:p>
          <a:p>
            <a:r>
              <a:rPr lang="ru-RU" sz="4000" b="1" smtClean="0">
                <a:solidFill>
                  <a:srgbClr val="0099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Мне нужно ещё поработать.</a:t>
            </a:r>
          </a:p>
          <a:p>
            <a:r>
              <a:rPr lang="ru-RU" sz="4000" b="1" smtClean="0">
                <a:solidFill>
                  <a:srgbClr val="00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Сегодня не мой день.</a:t>
            </a:r>
          </a:p>
          <a:p>
            <a:pPr>
              <a:buFont typeface="Wingdings 2" pitchFamily="18" charset="2"/>
              <a:buAutoNum type="arabicPeriod"/>
            </a:pPr>
            <a:endParaRPr lang="ru-RU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32656"/>
            <a:ext cx="7772400" cy="93610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smtClean="0">
                <a:solidFill>
                  <a:srgbClr val="FFFF66"/>
                </a:solidFill>
              </a:rPr>
              <a:t>Домашнее задание</a:t>
            </a:r>
            <a:endParaRPr lang="ru-RU">
              <a:solidFill>
                <a:srgbClr val="FFFF66"/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1"/>
          </p:nvPr>
        </p:nvSpPr>
        <p:spPr>
          <a:xfrm>
            <a:off x="530225" y="1557338"/>
            <a:ext cx="7772400" cy="4464050"/>
          </a:xfrm>
        </p:spPr>
        <p:txBody>
          <a:bodyPr/>
          <a:lstStyle/>
          <a:p>
            <a:r>
              <a:rPr lang="ru-RU" sz="4000" b="1" smtClean="0">
                <a:solidFill>
                  <a:srgbClr val="99FF33"/>
                </a:solidFill>
              </a:rPr>
              <a:t>Принести фотографию, которую ты хотел бы оформить в рамку, а также картон, цветную бумагу, ножницы, клей, фломастеры.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ppt/theme/themeOverride2.xml><?xml version="1.0" encoding="utf-8"?>
<a:themeOverride xmlns:a="http://schemas.openxmlformats.org/drawingml/2006/main">
  <a:clrScheme name="Составная">
    <a:dk1>
      <a:sysClr val="windowText" lastClr="000000"/>
    </a:dk1>
    <a:lt1>
      <a:sysClr val="window" lastClr="FFFFFF"/>
    </a:lt1>
    <a:dk2>
      <a:srgbClr val="5B6973"/>
    </a:dk2>
    <a:lt2>
      <a:srgbClr val="E7ECED"/>
    </a:lt2>
    <a:accent1>
      <a:srgbClr val="98C723"/>
    </a:accent1>
    <a:accent2>
      <a:srgbClr val="59B0B9"/>
    </a:accent2>
    <a:accent3>
      <a:srgbClr val="DEAE00"/>
    </a:accent3>
    <a:accent4>
      <a:srgbClr val="B77BB4"/>
    </a:accent4>
    <a:accent5>
      <a:srgbClr val="E0773C"/>
    </a:accent5>
    <a:accent6>
      <a:srgbClr val="A98D63"/>
    </a:accent6>
    <a:hlink>
      <a:srgbClr val="26CBEC"/>
    </a:hlink>
    <a:folHlink>
      <a:srgbClr val="598C8C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128</Words>
  <Application>Microsoft Office PowerPoint</Application>
  <PresentationFormat>Экран (4:3)</PresentationFormat>
  <Paragraphs>29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Constantia</vt:lpstr>
      <vt:lpstr>Arial</vt:lpstr>
      <vt:lpstr>Calibri</vt:lpstr>
      <vt:lpstr>Wingdings 2</vt:lpstr>
      <vt:lpstr>Поток</vt:lpstr>
      <vt:lpstr>Поток</vt:lpstr>
      <vt:lpstr>Поток</vt:lpstr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Софья</dc:creator>
  <cp:lastModifiedBy>Admin</cp:lastModifiedBy>
  <cp:revision>9</cp:revision>
  <dcterms:created xsi:type="dcterms:W3CDTF">2012-09-17T15:13:52Z</dcterms:created>
  <dcterms:modified xsi:type="dcterms:W3CDTF">2012-09-20T20:41:33Z</dcterms:modified>
</cp:coreProperties>
</file>